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  <p:sldMasterId id="2147483652" r:id="rId2"/>
  </p:sldMasterIdLst>
  <p:notesMasterIdLst>
    <p:notesMasterId r:id="rId7"/>
  </p:notesMasterIdLst>
  <p:sldIdLst>
    <p:sldId id="263" r:id="rId3"/>
    <p:sldId id="264" r:id="rId4"/>
    <p:sldId id="268" r:id="rId5"/>
    <p:sldId id="265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672" y="5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769712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37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dli-prezentace-master-slidy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" y="0"/>
            <a:ext cx="24381562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dli-prezentace-master-slidy-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" y="0"/>
            <a:ext cx="24381562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7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"/>
          <p:cNvSpPr txBox="1"/>
          <p:nvPr/>
        </p:nvSpPr>
        <p:spPr>
          <a:xfrm>
            <a:off x="1961259" y="1119463"/>
            <a:ext cx="758435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600" b="0">
                <a:solidFill>
                  <a:srgbClr val="001689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rPr lang="cs-CZ" sz="6000" b="1" dirty="0" smtClean="0">
                <a:latin typeface="Arial"/>
                <a:cs typeface="Arial"/>
              </a:rPr>
              <a:t>Souhrnné informace</a:t>
            </a:r>
            <a:endParaRPr sz="6000" b="1" dirty="0">
              <a:latin typeface="Arial"/>
              <a:cs typeface="Arial"/>
            </a:endParaRPr>
          </a:p>
        </p:txBody>
      </p:sp>
      <p:sp>
        <p:nvSpPr>
          <p:cNvPr id="7" name="Shape 70"/>
          <p:cNvSpPr txBox="1"/>
          <p:nvPr/>
        </p:nvSpPr>
        <p:spPr>
          <a:xfrm>
            <a:off x="2032086" y="2900014"/>
            <a:ext cx="13895400" cy="96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dirty="0" err="1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Kontaktní</a:t>
            </a:r>
            <a:r>
              <a:rPr lang="en-US" sz="3600" dirty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údaje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3600" dirty="0">
              <a:solidFill>
                <a:srgbClr val="36B4E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Jindřišská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889/17, 110 00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Praha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</a:p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bidli.cz</a:t>
            </a:r>
            <a:r>
              <a:rPr lang="en-US" sz="360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60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endParaRPr lang="en-US" sz="3600" b="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dirty="0" err="1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Vznik</a:t>
            </a:r>
            <a:r>
              <a:rPr lang="en-US" sz="3600" dirty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 3.1.2018 a </a:t>
            </a:r>
            <a:r>
              <a:rPr lang="en-US" sz="3600" dirty="0" err="1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jeho</a:t>
            </a:r>
            <a:r>
              <a:rPr lang="en-US" sz="3600" dirty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součástí</a:t>
            </a:r>
            <a:r>
              <a:rPr lang="en-US" sz="3600" dirty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je:</a:t>
            </a:r>
          </a:p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endParaRPr lang="en-US" sz="360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l">
              <a:lnSpc>
                <a:spcPct val="120000"/>
              </a:lnSpc>
              <a:buClr>
                <a:srgbClr val="091583"/>
              </a:buClr>
              <a:buSzPts val="3600"/>
              <a:buFont typeface="Arial"/>
              <a:buChar char="•"/>
            </a:pP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Hypocentrum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Modré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pyramidy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exkluzivně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financuje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produkty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Modré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pyramidy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stavební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spořitelny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Komerční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banky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571500" lvl="0" indent="-571500" algn="l">
              <a:lnSpc>
                <a:spcPct val="120000"/>
              </a:lnSpc>
              <a:buClr>
                <a:srgbClr val="091583"/>
              </a:buClr>
              <a:buSzPts val="3600"/>
              <a:buFont typeface="Arial"/>
              <a:buChar char="•"/>
            </a:pPr>
            <a:r>
              <a:rPr lang="en-US" sz="360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Skupina</a:t>
            </a:r>
            <a:r>
              <a:rPr lang="en-US" sz="360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BIDLI</a:t>
            </a:r>
          </a:p>
          <a:p>
            <a:pPr lvl="8" indent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BIDLI reality 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zprostředkování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prodeje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nemovitostí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36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největší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realitní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kancelář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v ČR</a:t>
            </a:r>
          </a:p>
          <a:p>
            <a:pPr lvl="1" indent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BIDLI </a:t>
            </a:r>
            <a:r>
              <a:rPr lang="en-US" sz="3600" dirty="0" err="1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stavby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výstavba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rodinných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domů</a:t>
            </a:r>
            <a:endParaRPr lang="en-US" sz="3600" b="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360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BIDLI </a:t>
            </a:r>
            <a:r>
              <a:rPr lang="en-US" sz="3600" dirty="0" err="1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poradenství</a:t>
            </a:r>
            <a:r>
              <a:rPr lang="en-US" sz="360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tým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nezávislých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finančních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poradců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6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poskytující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úvěry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bydlení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pojištění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všech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bank</a:t>
            </a:r>
            <a:endParaRPr lang="en-US" sz="3600" b="0" dirty="0" smtClean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8" descr="mapa-pokryt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718" y="767331"/>
            <a:ext cx="10160000" cy="5930900"/>
          </a:xfrm>
          <a:prstGeom prst="rect">
            <a:avLst/>
          </a:prstGeom>
        </p:spPr>
      </p:pic>
      <p:pic>
        <p:nvPicPr>
          <p:cNvPr id="4" name="Picture 3" descr="modra-pyramida-bez-clai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003" y="11403005"/>
            <a:ext cx="5353050" cy="781050"/>
          </a:xfrm>
          <a:prstGeom prst="rect">
            <a:avLst/>
          </a:prstGeom>
        </p:spPr>
      </p:pic>
      <p:sp>
        <p:nvSpPr>
          <p:cNvPr id="8" name="Shape 70"/>
          <p:cNvSpPr txBox="1"/>
          <p:nvPr/>
        </p:nvSpPr>
        <p:spPr>
          <a:xfrm>
            <a:off x="19803546" y="10702689"/>
            <a:ext cx="2662507" cy="752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 algn="r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2000" b="0" dirty="0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Partner </a:t>
            </a:r>
            <a:r>
              <a:rPr lang="en-US" sz="2000" b="0" dirty="0" err="1" smtClean="0">
                <a:solidFill>
                  <a:srgbClr val="36B4E5"/>
                </a:solidFill>
                <a:latin typeface="Arial"/>
                <a:ea typeface="Arial"/>
                <a:cs typeface="Arial"/>
                <a:sym typeface="Arial"/>
              </a:rPr>
              <a:t>financování</a:t>
            </a:r>
            <a:endParaRPr lang="en-US" sz="2000" b="0" dirty="0" smtClean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Picture 9" descr="bidli_logo_clai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563" y="7539629"/>
            <a:ext cx="5825973" cy="213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beh-bidli-20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"/>
          <p:cNvSpPr txBox="1"/>
          <p:nvPr/>
        </p:nvSpPr>
        <p:spPr>
          <a:xfrm>
            <a:off x="1961259" y="1109005"/>
            <a:ext cx="17505567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600" b="0">
                <a:solidFill>
                  <a:srgbClr val="001689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rPr lang="cs-CZ" sz="6000" b="1" dirty="0">
                <a:latin typeface="Arial"/>
                <a:cs typeface="Arial"/>
              </a:rPr>
              <a:t>Vývoj roční produkce zprostředkovaných úvěrů </a:t>
            </a:r>
            <a:endParaRPr lang="cs-CZ" sz="6000" b="1" dirty="0" smtClean="0">
              <a:latin typeface="Arial"/>
              <a:cs typeface="Arial"/>
            </a:endParaRPr>
          </a:p>
          <a:p>
            <a:r>
              <a:rPr lang="cs-CZ" sz="6000" b="1" dirty="0" smtClean="0">
                <a:latin typeface="Arial"/>
                <a:cs typeface="Arial"/>
              </a:rPr>
              <a:t>a </a:t>
            </a:r>
            <a:r>
              <a:rPr lang="cs-CZ" sz="6000" b="1" dirty="0">
                <a:latin typeface="Arial"/>
                <a:cs typeface="Arial"/>
              </a:rPr>
              <a:t>prodaných nemovitostí</a:t>
            </a:r>
            <a:endParaRPr sz="60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888" y="4084528"/>
            <a:ext cx="10610158" cy="8847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9735" y="6916841"/>
            <a:ext cx="6640682" cy="5855804"/>
          </a:xfrm>
          <a:prstGeom prst="rect">
            <a:avLst/>
          </a:prstGeom>
        </p:spPr>
      </p:pic>
      <p:sp>
        <p:nvSpPr>
          <p:cNvPr id="6" name="Shape 70"/>
          <p:cNvSpPr txBox="1"/>
          <p:nvPr/>
        </p:nvSpPr>
        <p:spPr>
          <a:xfrm>
            <a:off x="2032086" y="3554169"/>
            <a:ext cx="5792400" cy="88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24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Zprostředkované</a:t>
            </a:r>
            <a:r>
              <a:rPr lang="en-US" sz="24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úvěry</a:t>
            </a:r>
            <a:endParaRPr lang="en-US" sz="2400" b="0" dirty="0" smtClean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0"/>
          <p:cNvSpPr txBox="1"/>
          <p:nvPr/>
        </p:nvSpPr>
        <p:spPr>
          <a:xfrm>
            <a:off x="14432140" y="6363280"/>
            <a:ext cx="5792400" cy="88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 algn="l">
              <a:lnSpc>
                <a:spcPct val="120000"/>
              </a:lnSpc>
              <a:buClr>
                <a:srgbClr val="091583"/>
              </a:buClr>
              <a:buSzPts val="3600"/>
            </a:pPr>
            <a:r>
              <a:rPr lang="en-US" sz="24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Prodané</a:t>
            </a:r>
            <a:r>
              <a:rPr lang="en-US" sz="24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nemovitosti</a:t>
            </a:r>
            <a:endParaRPr lang="en-US" sz="2400" b="0" dirty="0" smtClean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77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"/>
          <p:cNvSpPr txBox="1"/>
          <p:nvPr/>
        </p:nvSpPr>
        <p:spPr>
          <a:xfrm>
            <a:off x="1961259" y="1119463"/>
            <a:ext cx="681378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600" b="0">
                <a:solidFill>
                  <a:srgbClr val="001689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rPr lang="cs-CZ" sz="6000" b="1" dirty="0" smtClean="0">
                <a:latin typeface="Arial"/>
                <a:cs typeface="Arial"/>
              </a:rPr>
              <a:t>BIDLI holding, a.s.</a:t>
            </a:r>
            <a:endParaRPr sz="6000" b="1" dirty="0">
              <a:latin typeface="Arial"/>
              <a:cs typeface="Arial"/>
            </a:endParaRPr>
          </a:p>
        </p:txBody>
      </p:sp>
      <p:sp>
        <p:nvSpPr>
          <p:cNvPr id="7" name="Shape 70"/>
          <p:cNvSpPr txBox="1"/>
          <p:nvPr/>
        </p:nvSpPr>
        <p:spPr>
          <a:xfrm>
            <a:off x="2032085" y="2900014"/>
            <a:ext cx="17381803" cy="96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571500" lvl="0" indent="-571500" algn="l">
              <a:lnSpc>
                <a:spcPct val="120000"/>
              </a:lnSpc>
              <a:buClr>
                <a:srgbClr val="091583"/>
              </a:buClr>
              <a:buSzPts val="3600"/>
              <a:buFont typeface="Arial"/>
              <a:buChar char="•"/>
            </a:pP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Spojení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služeb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financí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realit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staveb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jednom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místě</a:t>
            </a:r>
            <a:endParaRPr lang="en-US" sz="3600" b="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l">
              <a:lnSpc>
                <a:spcPct val="120000"/>
              </a:lnSpc>
              <a:buClr>
                <a:srgbClr val="091583"/>
              </a:buClr>
              <a:buSzPts val="3600"/>
              <a:buFont typeface="Arial"/>
              <a:buChar char="•"/>
            </a:pPr>
            <a:r>
              <a:rPr lang="en-US" sz="3600" b="0" dirty="0" err="1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Jsme</a:t>
            </a: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druhá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nejsilnější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realitní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kancelář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360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trhu</a:t>
            </a:r>
            <a:endParaRPr lang="en-US" sz="360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l">
              <a:lnSpc>
                <a:spcPct val="120000"/>
              </a:lnSpc>
              <a:buClr>
                <a:srgbClr val="091583"/>
              </a:buClr>
              <a:buSzPts val="3600"/>
              <a:buFont typeface="Arial"/>
              <a:buChar char="•"/>
            </a:pP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%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podíl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trhu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hypotečních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úvěrů</a:t>
            </a:r>
            <a:endParaRPr lang="en-US" sz="3600" b="0" dirty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l">
              <a:lnSpc>
                <a:spcPct val="120000"/>
              </a:lnSpc>
              <a:buClr>
                <a:srgbClr val="091583"/>
              </a:buClr>
              <a:buSzPts val="3600"/>
              <a:buFont typeface="Arial"/>
              <a:buChar char="•"/>
            </a:pPr>
            <a:r>
              <a:rPr lang="en-US" sz="3600" b="0" dirty="0" smtClean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750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pracovníků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obchodě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managementu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výrobě</a:t>
            </a:r>
            <a:r>
              <a:rPr lang="en-US" sz="3600" b="0" dirty="0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600" b="0" dirty="0" err="1">
                <a:solidFill>
                  <a:srgbClr val="091583"/>
                </a:solidFill>
                <a:latin typeface="Arial"/>
                <a:ea typeface="Arial"/>
                <a:cs typeface="Arial"/>
                <a:sym typeface="Arial"/>
              </a:rPr>
              <a:t>administrativě</a:t>
            </a:r>
            <a:endParaRPr lang="en-US" sz="3600" b="0" dirty="0" smtClean="0">
              <a:solidFill>
                <a:srgbClr val="0915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panak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154" y="6502451"/>
            <a:ext cx="3591588" cy="7213549"/>
          </a:xfrm>
          <a:prstGeom prst="rect">
            <a:avLst/>
          </a:prstGeom>
        </p:spPr>
      </p:pic>
      <p:pic>
        <p:nvPicPr>
          <p:cNvPr id="5" name="Picture 4" descr="business-struktura-developm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2086"/>
            <a:ext cx="15011400" cy="844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79</Words>
  <Application>Microsoft Office PowerPoint</Application>
  <PresentationFormat>Vlastní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Graphik Medium</vt:lpstr>
      <vt:lpstr>Helvetica Neue</vt:lpstr>
      <vt:lpstr>Custom Design</vt:lpstr>
      <vt:lpstr>1_Custom Design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Roubík</dc:creator>
  <cp:lastModifiedBy>Petr Roubík</cp:lastModifiedBy>
  <cp:revision>59</cp:revision>
  <dcterms:modified xsi:type="dcterms:W3CDTF">2018-05-10T12:11:20Z</dcterms:modified>
</cp:coreProperties>
</file>